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8" r:id="rId16"/>
    <p:sldId id="279" r:id="rId17"/>
    <p:sldId id="280" r:id="rId18"/>
    <p:sldId id="282" r:id="rId19"/>
    <p:sldId id="283" r:id="rId20"/>
    <p:sldId id="284" r:id="rId21"/>
    <p:sldId id="285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5"/>
        <p:guide pos="39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6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1.png"/><Relationship Id="rId2" Type="http://schemas.openxmlformats.org/officeDocument/2006/relationships/tags" Target="../tags/tag132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46213"/>
              <a:gd name="connsiteY0" fmla="*/ 0 h 95250"/>
              <a:gd name="connisteX1" fmla="*/ 3327401 w 46213"/>
              <a:gd name="connsiteY1" fmla="*/ 0 h 95250"/>
              <a:gd name="connisteX2" fmla="*/ 3327401 w 46213"/>
              <a:gd name="connsiteY2" fmla="*/ 6858000 h 95250"/>
              <a:gd name="connisteX3" fmla="*/ 0 w 46213"/>
              <a:gd name="connsiteY3" fmla="*/ 6858000 h 95250"/>
              <a:gd name="connisteX4" fmla="*/ 1758226 w 46213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31497"/>
              <a:gd name="connsiteY0" fmla="*/ 195937 h 38099"/>
              <a:gd name="connisteX1" fmla="*/ 2267785 w 31497"/>
              <a:gd name="connsiteY1" fmla="*/ 2743172 h 38099"/>
              <a:gd name="connisteX2" fmla="*/ 502517 w 31497"/>
              <a:gd name="connsiteY2" fmla="*/ 2743172 h 38099"/>
              <a:gd name="connisteX3" fmla="*/ 10652 w 31497"/>
              <a:gd name="connsiteY3" fmla="*/ 924888 h 38099"/>
              <a:gd name="connisteX4" fmla="*/ 225481 w 31497"/>
              <a:gd name="connsiteY4" fmla="*/ 551026 h 38099"/>
              <a:gd name="connisteX5" fmla="*/ 2267785 w 31497"/>
              <a:gd name="connsiteY5" fmla="*/ 0 h 38099"/>
              <a:gd name="connisteX6" fmla="*/ 2267785 w 31497"/>
              <a:gd name="connsiteY6" fmla="*/ 195937 h 38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9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22861"/>
              <a:gd name="connsiteY0" fmla="*/ 2209803 h 30691"/>
              <a:gd name="connisteX1" fmla="*/ 1646038 w 22861"/>
              <a:gd name="connsiteY1" fmla="*/ 2209803 h 30691"/>
              <a:gd name="connisteX2" fmla="*/ 1646038 w 22861"/>
              <a:gd name="connsiteY2" fmla="*/ 1591056 h 30691"/>
              <a:gd name="connisteX3" fmla="*/ 1646038 w 22861"/>
              <a:gd name="connsiteY3" fmla="*/ 0 h 30691"/>
              <a:gd name="connisteX4" fmla="*/ 226487 w 22861"/>
              <a:gd name="connsiteY4" fmla="*/ 377766 h 30691"/>
              <a:gd name="connisteX5" fmla="*/ 10469 w 22861"/>
              <a:gd name="connsiteY5" fmla="*/ 751234 h 30691"/>
              <a:gd name="connisteX6" fmla="*/ 401430 w 22861"/>
              <a:gd name="connsiteY6" fmla="*/ 2209803 h 306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11166827" y="5168920"/>
            <a:ext cx="1024890" cy="1688465"/>
          </a:xfrm>
          <a:custGeom>
            <a:avLst/>
            <a:gdLst>
              <a:gd name="connisteX0" fmla="*/ 1025161 w 14238"/>
              <a:gd name="connsiteY0" fmla="*/ 1689070 h 23459"/>
              <a:gd name="connisteX1" fmla="*/ 301258 w 14238"/>
              <a:gd name="connsiteY1" fmla="*/ 1689070 h 23459"/>
              <a:gd name="connisteX2" fmla="*/ 10195 w 14238"/>
              <a:gd name="connsiteY2" fmla="*/ 587950 h 23459"/>
              <a:gd name="connisteX3" fmla="*/ 225463 w 14238"/>
              <a:gd name="connsiteY3" fmla="*/ 215780 h 23459"/>
              <a:gd name="connisteX4" fmla="*/ 1025161 w 14238"/>
              <a:gd name="connsiteY4" fmla="*/ 0 h 23459"/>
              <a:gd name="connisteX5" fmla="*/ 1025161 w 14238"/>
              <a:gd name="connsiteY5" fmla="*/ 1689070 h 234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11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12"/>
            </p:custDataLst>
          </p:nvPr>
        </p:nvSpPr>
        <p:spPr>
          <a:xfrm>
            <a:off x="1015999" y="2425702"/>
            <a:ext cx="1574800" cy="50800"/>
          </a:xfrm>
          <a:custGeom>
            <a:avLst/>
            <a:gdLst>
              <a:gd name="connisteX0" fmla="*/ 0 w 21872"/>
              <a:gd name="connsiteY0" fmla="*/ 25402 h 705"/>
              <a:gd name="connisteX1" fmla="*/ 25402 w 21872"/>
              <a:gd name="connsiteY1" fmla="*/ 0 h 705"/>
              <a:gd name="connisteX2" fmla="*/ 1549395 w 21872"/>
              <a:gd name="connsiteY2" fmla="*/ 0 h 705"/>
              <a:gd name="connisteX3" fmla="*/ 1574797 w 21872"/>
              <a:gd name="connsiteY3" fmla="*/ 25402 h 705"/>
              <a:gd name="connisteX4" fmla="*/ 1574797 w 21872"/>
              <a:gd name="connsiteY4" fmla="*/ 25402 h 705"/>
              <a:gd name="connisteX5" fmla="*/ 1549395 w 21872"/>
              <a:gd name="connsiteY5" fmla="*/ 50804 h 705"/>
              <a:gd name="connisteX6" fmla="*/ 25402 w 21872"/>
              <a:gd name="connsiteY6" fmla="*/ 50804 h 705"/>
              <a:gd name="connisteX7" fmla="*/ 0 w 21872"/>
              <a:gd name="connsiteY7" fmla="*/ 25402 h 705"/>
              <a:gd name="connisteX8" fmla="*/ 0 w 21872"/>
              <a:gd name="connsiteY8" fmla="*/ 25402 h 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1015999" y="1892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20XX YEAR </a:t>
            </a:r>
            <a:endParaRPr lang="zh-CN" altLang="en-US" smtClean="0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1015999" y="2794004"/>
            <a:ext cx="8572500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高校毕业论文答辩
通用模板</a:t>
            </a:r>
            <a:endParaRPr lang="zh-CN" altLang="en-US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5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4"/>
            </p:custDataLst>
          </p:nvPr>
        </p:nvSpPr>
        <p:spPr>
          <a:xfrm>
            <a:off x="825502" y="20192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69333"/>
              <a:gd name="connsiteY0" fmla="*/ 0 h 54680"/>
              <a:gd name="connisteX1" fmla="*/ 12191996 w 169333"/>
              <a:gd name="connsiteY1" fmla="*/ 1252682 h 54680"/>
              <a:gd name="connisteX2" fmla="*/ 12191996 w 169333"/>
              <a:gd name="connsiteY2" fmla="*/ 3937004 h 54680"/>
              <a:gd name="connisteX3" fmla="*/ 0 w 169333"/>
              <a:gd name="connsiteY3" fmla="*/ 3937004 h 54680"/>
              <a:gd name="connisteX4" fmla="*/ 0 w 169333"/>
              <a:gd name="connsiteY4" fmla="*/ 0 h 546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64059"/>
              <a:gd name="connsiteY0" fmla="*/ 0 h 32810"/>
              <a:gd name="connisteX1" fmla="*/ 3339745 w 64059"/>
              <a:gd name="connsiteY1" fmla="*/ 2209647 h 32810"/>
              <a:gd name="connisteX2" fmla="*/ 2923208 w 64059"/>
              <a:gd name="connsiteY2" fmla="*/ 2321497 h 32810"/>
              <a:gd name="connisteX3" fmla="*/ 152448 w 64059"/>
              <a:gd name="connsiteY3" fmla="*/ 721790 h 32810"/>
              <a:gd name="connisteX4" fmla="*/ 41221 w 64059"/>
              <a:gd name="connsiteY4" fmla="*/ 304842 h 32810"/>
              <a:gd name="connisteX5" fmla="*/ 218120 w 64059"/>
              <a:gd name="connsiteY5" fmla="*/ 0 h 32810"/>
              <a:gd name="connisteX6" fmla="*/ 4612325 w 64059"/>
              <a:gd name="connsiteY6" fmla="*/ 0 h 32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46321"/>
              <a:gd name="connsiteY0" fmla="*/ 0 h 23173"/>
              <a:gd name="connisteX1" fmla="*/ 2460879 w 46321"/>
              <a:gd name="connsiteY1" fmla="*/ 1515947 h 23173"/>
              <a:gd name="connisteX2" fmla="*/ 2044442 w 46321"/>
              <a:gd name="connsiteY2" fmla="*/ 1627632 h 23173"/>
              <a:gd name="connisteX3" fmla="*/ 152448 w 46321"/>
              <a:gd name="connsiteY3" fmla="*/ 535298 h 23173"/>
              <a:gd name="connisteX4" fmla="*/ 40672 w 46321"/>
              <a:gd name="connsiteY4" fmla="*/ 119301 h 23173"/>
              <a:gd name="connisteX5" fmla="*/ 109325 w 46321"/>
              <a:gd name="connsiteY5" fmla="*/ 0 h 23173"/>
              <a:gd name="connisteX6" fmla="*/ 3335118 w 46321"/>
              <a:gd name="connsiteY6" fmla="*/ 0 h 231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8873"/>
              <a:gd name="connsiteY0" fmla="*/ 822566 h 13538"/>
              <a:gd name="connisteX1" fmla="*/ 2078924 w 28873"/>
              <a:gd name="connsiteY1" fmla="*/ 0 h 13538"/>
              <a:gd name="connisteX2" fmla="*/ 1025024 w 28873"/>
              <a:gd name="connsiteY2" fmla="*/ 0 h 13538"/>
              <a:gd name="connisteX3" fmla="*/ 34235 w 28873"/>
              <a:gd name="connsiteY3" fmla="*/ 27 h 13538"/>
              <a:gd name="connisteX4" fmla="*/ 112260 w 28873"/>
              <a:gd name="connsiteY4" fmla="*/ 313492 h 13538"/>
              <a:gd name="connisteX5" fmla="*/ 1186863 w 28873"/>
              <a:gd name="connsiteY5" fmla="*/ 933913 h 13538"/>
              <a:gd name="connisteX6" fmla="*/ 1603107 w 28873"/>
              <a:gd name="connsiteY6" fmla="*/ 822566 h 135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" y="1218565"/>
            <a:ext cx="3377565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1219197"/>
            <a:ext cx="7595235" cy="5029200"/>
          </a:xfrm>
          <a:custGeom>
            <a:avLst/>
            <a:gdLst>
              <a:gd name="connisteX0" fmla="*/ 0 w 105480"/>
              <a:gd name="connsiteY0" fmla="*/ 0 h 69850"/>
              <a:gd name="connisteX1" fmla="*/ 7391396 w 105480"/>
              <a:gd name="connsiteY1" fmla="*/ 0 h 69850"/>
              <a:gd name="connisteX2" fmla="*/ 7594604 w 105480"/>
              <a:gd name="connsiteY2" fmla="*/ 203197 h 69850"/>
              <a:gd name="connisteX3" fmla="*/ 7594604 w 105480"/>
              <a:gd name="connsiteY3" fmla="*/ 4826002 h 69850"/>
              <a:gd name="connisteX4" fmla="*/ 7391396 w 105480"/>
              <a:gd name="connsiteY4" fmla="*/ 5029200 h 69850"/>
              <a:gd name="connisteX5" fmla="*/ 0 w 105480"/>
              <a:gd name="connsiteY5" fmla="*/ 5029200 h 69850"/>
              <a:gd name="connisteX6" fmla="*/ 0 w 105480"/>
              <a:gd name="connsiteY6" fmla="*/ 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2997202" y="27432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97252" y="3014420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537204" y="3124203"/>
            <a:ext cx="48514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84666"/>
              <a:gd name="connsiteY0" fmla="*/ 0 h 95250"/>
              <a:gd name="connisteX1" fmla="*/ 6096003 w 84666"/>
              <a:gd name="connsiteY1" fmla="*/ 0 h 95250"/>
              <a:gd name="connisteX2" fmla="*/ 4310060 w 84666"/>
              <a:gd name="connsiteY2" fmla="*/ 6858000 h 95250"/>
              <a:gd name="connisteX3" fmla="*/ 0 w 84666"/>
              <a:gd name="connsiteY3" fmla="*/ 6858000 h 95250"/>
              <a:gd name="connisteX4" fmla="*/ 0 w 84666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42741"/>
              <a:gd name="connsiteY0" fmla="*/ 1776020 h 38100"/>
              <a:gd name="connisteX1" fmla="*/ 3036722 w 42741"/>
              <a:gd name="connsiteY1" fmla="*/ 2188652 h 38100"/>
              <a:gd name="connisteX2" fmla="*/ 2717770 w 42741"/>
              <a:gd name="connsiteY2" fmla="*/ 2743209 h 38100"/>
              <a:gd name="connisteX3" fmla="*/ 0 w 42741"/>
              <a:gd name="connsiteY3" fmla="*/ 2743209 h 38100"/>
              <a:gd name="connisteX4" fmla="*/ 0 w 42741"/>
              <a:gd name="connsiteY4" fmla="*/ 0 h 38100"/>
              <a:gd name="connisteX5" fmla="*/ 2930487 w 42741"/>
              <a:gd name="connsiteY5" fmla="*/ 1776020 h 381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33071"/>
              <a:gd name="connsiteY0" fmla="*/ 99422 h 27133"/>
              <a:gd name="connisteX1" fmla="*/ 0 w 33071"/>
              <a:gd name="connsiteY1" fmla="*/ 1953588 h 27133"/>
              <a:gd name="connisteX2" fmla="*/ 2133596 w 33071"/>
              <a:gd name="connsiteY2" fmla="*/ 1953588 h 27133"/>
              <a:gd name="connisteX3" fmla="*/ 2341001 w 33071"/>
              <a:gd name="connsiteY3" fmla="*/ 1590150 h 27133"/>
              <a:gd name="connisteX4" fmla="*/ 2228676 w 33071"/>
              <a:gd name="connsiteY4" fmla="*/ 1175113 h 27133"/>
              <a:gd name="connisteX5" fmla="*/ 231142 w 33071"/>
              <a:gd name="connsiteY5" fmla="*/ 21845 h 27133"/>
              <a:gd name="connisteX6" fmla="*/ 0 w 33071"/>
              <a:gd name="connsiteY6" fmla="*/ 99422 h 27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23459"/>
              <a:gd name="connsiteY0" fmla="*/ 625870 h 16933"/>
              <a:gd name="connisteX1" fmla="*/ 1646706 w 23459"/>
              <a:gd name="connsiteY1" fmla="*/ 1043842 h 16933"/>
              <a:gd name="connisteX2" fmla="*/ 1542949 w 23459"/>
              <a:gd name="connsiteY2" fmla="*/ 1219196 h 16933"/>
              <a:gd name="connisteX3" fmla="*/ 0 w 23459"/>
              <a:gd name="connsiteY3" fmla="*/ 1219196 h 16933"/>
              <a:gd name="connisteX4" fmla="*/ 0 w 23459"/>
              <a:gd name="connsiteY4" fmla="*/ 326230 h 16933"/>
              <a:gd name="connisteX5" fmla="*/ 111291 w 23459"/>
              <a:gd name="connsiteY5" fmla="*/ 145023 h 16933"/>
              <a:gd name="connisteX6" fmla="*/ 522707 w 23459"/>
              <a:gd name="connsiteY6" fmla="*/ 40773 h 16933"/>
              <a:gd name="connisteX7" fmla="*/ 1536932 w 23459"/>
              <a:gd name="connsiteY7" fmla="*/ 625870 h 169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92396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image" Target="../media/image6.png"/><Relationship Id="rId6" Type="http://schemas.openxmlformats.org/officeDocument/2006/relationships/image" Target="../media/image17.jpeg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image" Target="../media/image6.png"/><Relationship Id="rId6" Type="http://schemas.openxmlformats.org/officeDocument/2006/relationships/image" Target="../media/image18.jpeg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83.xml"/><Relationship Id="rId15" Type="http://schemas.openxmlformats.org/officeDocument/2006/relationships/tags" Target="../tags/tag282.xml"/><Relationship Id="rId14" Type="http://schemas.openxmlformats.org/officeDocument/2006/relationships/tags" Target="../tags/tag281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tags" Target="../tags/tag27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image" Target="../media/image20.jpeg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image" Target="../media/image6.png"/><Relationship Id="rId4" Type="http://schemas.openxmlformats.org/officeDocument/2006/relationships/image" Target="../media/image19.jpeg"/><Relationship Id="rId3" Type="http://schemas.openxmlformats.org/officeDocument/2006/relationships/tags" Target="../tags/tag289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88.xml"/><Relationship Id="rId19" Type="http://schemas.openxmlformats.org/officeDocument/2006/relationships/tags" Target="../tags/tag301.xml"/><Relationship Id="rId18" Type="http://schemas.openxmlformats.org/officeDocument/2006/relationships/tags" Target="../tags/tag300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image" Target="../media/image21.jpeg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tags" Target="../tags/tag28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2.jpeg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323.xml"/><Relationship Id="rId26" Type="http://schemas.openxmlformats.org/officeDocument/2006/relationships/tags" Target="../tags/tag322.xml"/><Relationship Id="rId25" Type="http://schemas.openxmlformats.org/officeDocument/2006/relationships/tags" Target="../tags/tag321.xml"/><Relationship Id="rId24" Type="http://schemas.openxmlformats.org/officeDocument/2006/relationships/tags" Target="../tags/tag320.xml"/><Relationship Id="rId23" Type="http://schemas.openxmlformats.org/officeDocument/2006/relationships/tags" Target="../tags/tag319.xml"/><Relationship Id="rId22" Type="http://schemas.openxmlformats.org/officeDocument/2006/relationships/tags" Target="../tags/tag318.xml"/><Relationship Id="rId21" Type="http://schemas.openxmlformats.org/officeDocument/2006/relationships/tags" Target="../tags/tag317.xml"/><Relationship Id="rId20" Type="http://schemas.openxmlformats.org/officeDocument/2006/relationships/image" Target="../media/image25.jpeg"/><Relationship Id="rId2" Type="http://schemas.openxmlformats.org/officeDocument/2006/relationships/tags" Target="../tags/tag303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image" Target="../media/image24.jpeg"/><Relationship Id="rId16" Type="http://schemas.openxmlformats.org/officeDocument/2006/relationships/tags" Target="../tags/tag314.xml"/><Relationship Id="rId15" Type="http://schemas.openxmlformats.org/officeDocument/2006/relationships/tags" Target="../tags/tag313.xml"/><Relationship Id="rId14" Type="http://schemas.openxmlformats.org/officeDocument/2006/relationships/tags" Target="../tags/tag312.xml"/><Relationship Id="rId13" Type="http://schemas.openxmlformats.org/officeDocument/2006/relationships/tags" Target="../tags/tag311.xml"/><Relationship Id="rId12" Type="http://schemas.openxmlformats.org/officeDocument/2006/relationships/image" Target="../media/image23.jpeg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tags" Target="../tags/tag32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image" Target="../media/image4.png"/><Relationship Id="rId19" Type="http://schemas.openxmlformats.org/officeDocument/2006/relationships/tags" Target="../tags/tag344.xml"/><Relationship Id="rId18" Type="http://schemas.openxmlformats.org/officeDocument/2006/relationships/tags" Target="../tags/tag343.xml"/><Relationship Id="rId17" Type="http://schemas.openxmlformats.org/officeDocument/2006/relationships/tags" Target="../tags/tag342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tags" Target="../tags/tag32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tags" Target="../tags/tag34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172.xml"/><Relationship Id="rId2" Type="http://schemas.openxmlformats.org/officeDocument/2006/relationships/tags" Target="../tags/tag154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jpe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image" Target="../media/image4.png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94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image" Target="../media/image9.jpeg"/><Relationship Id="rId2" Type="http://schemas.openxmlformats.org/officeDocument/2006/relationships/tags" Target="../tags/tag177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image" Target="../media/image8.jpeg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image" Target="../media/image7.png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04.xml"/><Relationship Id="rId11" Type="http://schemas.openxmlformats.org/officeDocument/2006/relationships/image" Target="../media/image6.png"/><Relationship Id="rId10" Type="http://schemas.openxmlformats.org/officeDocument/2006/relationships/image" Target="../media/image10.jpeg"/><Relationship Id="rId1" Type="http://schemas.openxmlformats.org/officeDocument/2006/relationships/tags" Target="../tags/tag19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../media/image12.jpeg"/><Relationship Id="rId7" Type="http://schemas.openxmlformats.org/officeDocument/2006/relationships/tags" Target="../tags/tag211.xml"/><Relationship Id="rId6" Type="http://schemas.openxmlformats.org/officeDocument/2006/relationships/image" Target="../media/image6.png"/><Relationship Id="rId5" Type="http://schemas.openxmlformats.org/officeDocument/2006/relationships/image" Target="../media/image11.jpeg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image" Target="../media/image4.png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tags" Target="../tags/tag217.xml"/><Relationship Id="rId15" Type="http://schemas.openxmlformats.org/officeDocument/2006/relationships/tags" Target="../tags/tag216.xml"/><Relationship Id="rId14" Type="http://schemas.openxmlformats.org/officeDocument/2006/relationships/image" Target="../media/image14.jpeg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image" Target="../media/image13.jpeg"/><Relationship Id="rId10" Type="http://schemas.openxmlformats.org/officeDocument/2006/relationships/tags" Target="../tags/tag213.xml"/><Relationship Id="rId1" Type="http://schemas.openxmlformats.org/officeDocument/2006/relationships/tags" Target="../tags/tag20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image" Target="../media/image6.png"/><Relationship Id="rId4" Type="http://schemas.openxmlformats.org/officeDocument/2006/relationships/image" Target="../media/image15.jpe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54.xml"/><Relationship Id="rId17" Type="http://schemas.openxmlformats.org/officeDocument/2006/relationships/image" Target="../media/image6.png"/><Relationship Id="rId16" Type="http://schemas.openxmlformats.org/officeDocument/2006/relationships/image" Target="../media/image16.jpeg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2025/05/14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社区老人健康管理系统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xfrm>
            <a:off x="921384" y="4537071"/>
            <a:ext cx="9296403" cy="457200"/>
          </a:xfrm>
        </p:spPr>
        <p:txBody>
          <a:bodyPr/>
          <a:p>
            <a:r>
              <a:rPr lang="zh-CN" altLang="en-US"/>
              <a:t>汇报人：陈</a:t>
            </a:r>
            <a:r>
              <a:rPr lang="zh-CN" altLang="en-US"/>
              <a:t>权</a:t>
            </a:r>
            <a:endParaRPr lang="zh-CN" altLang="en-US"/>
          </a:p>
          <a:p>
            <a:r>
              <a:rPr lang="zh-CN" altLang="en-US"/>
              <a:t>班级：网络</a:t>
            </a:r>
            <a:r>
              <a:rPr lang="en-US" altLang="zh-CN"/>
              <a:t>211</a:t>
            </a:r>
            <a:endParaRPr lang="en-US" altLang="zh-CN"/>
          </a:p>
          <a:p>
            <a:r>
              <a:rPr lang="zh-CN" altLang="en-US"/>
              <a:t>导师：韩玉</a:t>
            </a:r>
            <a:r>
              <a:rPr lang="zh-CN" altLang="en-US"/>
              <a:t>娟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所用技术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286000"/>
          </a:xfrm>
          <a:custGeom>
            <a:avLst/>
            <a:gdLst>
              <a:gd name="connisteX0" fmla="*/ 0 w 169333"/>
              <a:gd name="connsiteY0" fmla="*/ 0 h 31750"/>
              <a:gd name="connisteX1" fmla="*/ 12191996 w 169333"/>
              <a:gd name="connsiteY1" fmla="*/ 0 h 31750"/>
              <a:gd name="connisteX2" fmla="*/ 12191996 w 169333"/>
              <a:gd name="connsiteY2" fmla="*/ 1555751 h 31750"/>
              <a:gd name="connisteX3" fmla="*/ 0 w 169333"/>
              <a:gd name="connsiteY3" fmla="*/ 2286000 h 31750"/>
              <a:gd name="connisteX4" fmla="*/ 0 w 169333"/>
              <a:gd name="connsiteY4" fmla="*/ 0 h 31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2286000">
                <a:moveTo>
                  <a:pt x="0" y="0"/>
                </a:moveTo>
                <a:lnTo>
                  <a:pt x="12191997" y="0"/>
                </a:lnTo>
                <a:lnTo>
                  <a:pt x="12191997" y="1555751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0"/>
            <a:ext cx="3098165" cy="1819275"/>
          </a:xfrm>
          <a:custGeom>
            <a:avLst/>
            <a:gdLst>
              <a:gd name="connisteX0" fmla="*/ 2003157 w 43038"/>
              <a:gd name="connsiteY0" fmla="*/ 1795323 h 25276"/>
              <a:gd name="connisteX1" fmla="*/ 2403335 w 43038"/>
              <a:gd name="connsiteY1" fmla="*/ 1634361 h 25276"/>
              <a:gd name="connisteX2" fmla="*/ 3098791 w 43038"/>
              <a:gd name="connsiteY2" fmla="*/ 0 h 25276"/>
              <a:gd name="connisteX3" fmla="*/ 384176 w 43038"/>
              <a:gd name="connsiteY3" fmla="*/ 0 h 25276"/>
              <a:gd name="connisteX4" fmla="*/ 0 w 43038"/>
              <a:gd name="connsiteY4" fmla="*/ 9 h 25276"/>
              <a:gd name="connisteX5" fmla="*/ 0 w 43038"/>
              <a:gd name="connsiteY5" fmla="*/ 939802 h 25276"/>
              <a:gd name="connisteX6" fmla="*/ 2003157 w 43038"/>
              <a:gd name="connsiteY6" fmla="*/ 1795323 h 2527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098783" h="1819903">
                <a:moveTo>
                  <a:pt x="2003158" y="1795324"/>
                </a:moveTo>
                <a:cubicBezTo>
                  <a:pt x="2158112" y="1861499"/>
                  <a:pt x="2337362" y="1789408"/>
                  <a:pt x="2403336" y="1634362"/>
                </a:cubicBezTo>
                <a:lnTo>
                  <a:pt x="3098792" y="0"/>
                </a:lnTo>
                <a:lnTo>
                  <a:pt x="384176" y="0"/>
                </a:lnTo>
                <a:lnTo>
                  <a:pt x="0" y="9"/>
                </a:lnTo>
                <a:lnTo>
                  <a:pt x="0" y="939802"/>
                </a:lnTo>
                <a:lnTo>
                  <a:pt x="2003158" y="1795324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0" y="0"/>
            <a:ext cx="2552065" cy="1152525"/>
          </a:xfrm>
          <a:custGeom>
            <a:avLst/>
            <a:gdLst>
              <a:gd name="connisteX0" fmla="*/ 2552703 w 35454"/>
              <a:gd name="connsiteY0" fmla="*/ 0 h 16010"/>
              <a:gd name="connisteX1" fmla="*/ 2136879 w 35454"/>
              <a:gd name="connsiteY1" fmla="*/ 968148 h 16010"/>
              <a:gd name="connisteX2" fmla="*/ 1736381 w 35454"/>
              <a:gd name="connsiteY2" fmla="*/ 1127866 h 16010"/>
              <a:gd name="connisteX3" fmla="*/ 0 w 35454"/>
              <a:gd name="connsiteY3" fmla="*/ 380984 h 16010"/>
              <a:gd name="connisteX4" fmla="*/ 0 w 35454"/>
              <a:gd name="connsiteY4" fmla="*/ 0 h 16010"/>
              <a:gd name="connisteX5" fmla="*/ 2552703 w 35454"/>
              <a:gd name="connsiteY5" fmla="*/ 0 h 16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52694" h="1152748">
                <a:moveTo>
                  <a:pt x="2552703" y="0"/>
                </a:moveTo>
                <a:lnTo>
                  <a:pt x="2136880" y="968148"/>
                </a:lnTo>
                <a:cubicBezTo>
                  <a:pt x="2070430" y="1122883"/>
                  <a:pt x="1891080" y="1194408"/>
                  <a:pt x="1736382" y="1127867"/>
                </a:cubicBezTo>
                <a:lnTo>
                  <a:pt x="0" y="380985"/>
                </a:lnTo>
                <a:lnTo>
                  <a:pt x="0" y="0"/>
                </a:lnTo>
                <a:lnTo>
                  <a:pt x="2552703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406396" y="0"/>
            <a:ext cx="1587500" cy="483870"/>
          </a:xfrm>
          <a:custGeom>
            <a:avLst/>
            <a:gdLst>
              <a:gd name="connisteX0" fmla="*/ 1462134 w 22048"/>
              <a:gd name="connsiteY0" fmla="*/ 297618 h 6724"/>
              <a:gd name="connisteX1" fmla="*/ 1587489 w 22048"/>
              <a:gd name="connsiteY1" fmla="*/ 0 h 6724"/>
              <a:gd name="connisteX2" fmla="*/ 0 w 22048"/>
              <a:gd name="connsiteY2" fmla="*/ 0 h 6724"/>
              <a:gd name="connisteX3" fmla="*/ 1060127 w 22048"/>
              <a:gd name="connsiteY3" fmla="*/ 459019 h 6724"/>
              <a:gd name="connisteX4" fmla="*/ 1462134 w 22048"/>
              <a:gd name="connsiteY4" fmla="*/ 297618 h 672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587481" h="484193">
                <a:moveTo>
                  <a:pt x="1462135" y="297619"/>
                </a:moveTo>
                <a:lnTo>
                  <a:pt x="1587490" y="0"/>
                </a:lnTo>
                <a:lnTo>
                  <a:pt x="0" y="0"/>
                </a:lnTo>
                <a:lnTo>
                  <a:pt x="1060128" y="459020"/>
                </a:lnTo>
                <a:cubicBezTo>
                  <a:pt x="1215695" y="526374"/>
                  <a:pt x="1396325" y="453853"/>
                  <a:pt x="1462135" y="297619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C:/Users/Administrator/AppData/Roaming/Kingsoft/office6/wppai/generateppt/500f74b9-5072-4f3d-9f46-e91669ebb6ff.jpg500f74b9-5072-4f3d-9f46-e91669ebb6ff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18" r="618"/>
          <a:stretch>
            <a:fillRect/>
          </a:stretch>
        </p:blipFill>
        <p:spPr>
          <a:xfrm>
            <a:off x="609603" y="609603"/>
            <a:ext cx="10972800" cy="2844165"/>
          </a:xfrm>
          <a:custGeom>
            <a:avLst/>
            <a:gdLst>
              <a:gd name="connisteX0" fmla="*/ 0 w 152400"/>
              <a:gd name="connsiteY0" fmla="*/ 203197 h 39511"/>
              <a:gd name="connisteX1" fmla="*/ 203197 w 152400"/>
              <a:gd name="connsiteY1" fmla="*/ 0 h 39511"/>
              <a:gd name="connisteX2" fmla="*/ 10769602 w 152400"/>
              <a:gd name="connsiteY2" fmla="*/ 0 h 39511"/>
              <a:gd name="connisteX3" fmla="*/ 10972800 w 152400"/>
              <a:gd name="connsiteY3" fmla="*/ 203197 h 39511"/>
              <a:gd name="connisteX4" fmla="*/ 10972800 w 152400"/>
              <a:gd name="connsiteY4" fmla="*/ 2641601 h 39511"/>
              <a:gd name="connisteX5" fmla="*/ 10769602 w 152400"/>
              <a:gd name="connsiteY5" fmla="*/ 2844798 h 39511"/>
              <a:gd name="connisteX6" fmla="*/ 203197 w 152400"/>
              <a:gd name="connsiteY6" fmla="*/ 2844798 h 39511"/>
              <a:gd name="connisteX7" fmla="*/ 0 w 152400"/>
              <a:gd name="connsiteY7" fmla="*/ 2641601 h 39511"/>
              <a:gd name="connisteX8" fmla="*/ 0 w 152400"/>
              <a:gd name="connsiteY8" fmla="*/ 203197 h 39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799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641601"/>
                </a:lnTo>
                <a:cubicBezTo>
                  <a:pt x="10972800" y="2753825"/>
                  <a:pt x="10881826" y="2844799"/>
                  <a:pt x="10769602" y="2844799"/>
                </a:cubicBezTo>
                <a:lnTo>
                  <a:pt x="203198" y="2844799"/>
                </a:lnTo>
                <a:cubicBezTo>
                  <a:pt x="90974" y="2844799"/>
                  <a:pt x="0" y="2753825"/>
                  <a:pt x="0" y="2641601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9603" y="3911602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前端技术介绍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1997" y="5130799"/>
            <a:ext cx="10960103" cy="1117607"/>
            <a:chOff x="1200" y="8080"/>
            <a:chExt cx="17260" cy="1760"/>
          </a:xfrm>
        </p:grpSpPr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00" y="80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200" y="8082"/>
              <a:ext cx="17260" cy="17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前端使用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Thymeleaf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作为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Java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服务端模板引擎，配合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HTML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CSS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完成页面渲染，另外使用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Spring MVC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控制器发送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http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请求来完成与后端接口的对接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7200" y="80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13200" y="80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13200" y="8880"/>
              <a:ext cx="51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286000"/>
          </a:xfrm>
          <a:custGeom>
            <a:avLst/>
            <a:gdLst>
              <a:gd name="connisteX0" fmla="*/ 0 w 169333"/>
              <a:gd name="connsiteY0" fmla="*/ 0 h 31750"/>
              <a:gd name="connisteX1" fmla="*/ 12191996 w 169333"/>
              <a:gd name="connsiteY1" fmla="*/ 0 h 31750"/>
              <a:gd name="connisteX2" fmla="*/ 12191996 w 169333"/>
              <a:gd name="connsiteY2" fmla="*/ 1555751 h 31750"/>
              <a:gd name="connisteX3" fmla="*/ 0 w 169333"/>
              <a:gd name="connsiteY3" fmla="*/ 2286000 h 31750"/>
              <a:gd name="connisteX4" fmla="*/ 0 w 169333"/>
              <a:gd name="connsiteY4" fmla="*/ 0 h 31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2286000">
                <a:moveTo>
                  <a:pt x="0" y="0"/>
                </a:moveTo>
                <a:lnTo>
                  <a:pt x="12191997" y="0"/>
                </a:lnTo>
                <a:lnTo>
                  <a:pt x="12191997" y="1555751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0"/>
            <a:ext cx="3098165" cy="1819275"/>
          </a:xfrm>
          <a:custGeom>
            <a:avLst/>
            <a:gdLst>
              <a:gd name="connisteX0" fmla="*/ 2403335 w 43038"/>
              <a:gd name="connsiteY0" fmla="*/ 1634352 h 25276"/>
              <a:gd name="connisteX1" fmla="*/ 3098791 w 43038"/>
              <a:gd name="connsiteY1" fmla="*/ 0 h 25276"/>
              <a:gd name="connisteX2" fmla="*/ 0 w 43038"/>
              <a:gd name="connsiteY2" fmla="*/ 0 h 25276"/>
              <a:gd name="connisteX3" fmla="*/ 0 w 43038"/>
              <a:gd name="connsiteY3" fmla="*/ 939792 h 25276"/>
              <a:gd name="connisteX4" fmla="*/ 2003157 w 43038"/>
              <a:gd name="connsiteY4" fmla="*/ 1795314 h 25276"/>
              <a:gd name="connisteX5" fmla="*/ 2403335 w 43038"/>
              <a:gd name="connsiteY5" fmla="*/ 1634352 h 2527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98783" h="1819885">
                <a:moveTo>
                  <a:pt x="2403336" y="1634353"/>
                </a:moveTo>
                <a:lnTo>
                  <a:pt x="3098792" y="0"/>
                </a:lnTo>
                <a:lnTo>
                  <a:pt x="0" y="0"/>
                </a:lnTo>
                <a:lnTo>
                  <a:pt x="0" y="939793"/>
                </a:lnTo>
                <a:lnTo>
                  <a:pt x="2003158" y="1795315"/>
                </a:lnTo>
                <a:cubicBezTo>
                  <a:pt x="2158112" y="1861490"/>
                  <a:pt x="2337362" y="1789389"/>
                  <a:pt x="2403336" y="163435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0" y="0"/>
            <a:ext cx="2552700" cy="1152525"/>
          </a:xfrm>
          <a:custGeom>
            <a:avLst/>
            <a:gdLst>
              <a:gd name="connisteX0" fmla="*/ 2552703 w 35454"/>
              <a:gd name="connsiteY0" fmla="*/ 0 h 16010"/>
              <a:gd name="connisteX1" fmla="*/ 2136879 w 35454"/>
              <a:gd name="connsiteY1" fmla="*/ 968166 h 16010"/>
              <a:gd name="connisteX2" fmla="*/ 1736381 w 35454"/>
              <a:gd name="connsiteY2" fmla="*/ 1127875 h 16010"/>
              <a:gd name="connisteX3" fmla="*/ 0 w 35454"/>
              <a:gd name="connsiteY3" fmla="*/ 381003 h 16010"/>
              <a:gd name="connisteX4" fmla="*/ 0 w 35454"/>
              <a:gd name="connsiteY4" fmla="*/ 0 h 16010"/>
              <a:gd name="connisteX5" fmla="*/ 2552703 w 35454"/>
              <a:gd name="connsiteY5" fmla="*/ 0 h 16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52703" h="1152757">
                <a:moveTo>
                  <a:pt x="2552703" y="0"/>
                </a:moveTo>
                <a:lnTo>
                  <a:pt x="2136880" y="968167"/>
                </a:lnTo>
                <a:cubicBezTo>
                  <a:pt x="2070430" y="1122901"/>
                  <a:pt x="1891080" y="1194417"/>
                  <a:pt x="1736382" y="1127876"/>
                </a:cubicBezTo>
                <a:lnTo>
                  <a:pt x="0" y="381003"/>
                </a:lnTo>
                <a:lnTo>
                  <a:pt x="0" y="0"/>
                </a:lnTo>
                <a:lnTo>
                  <a:pt x="2552703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406396" y="0"/>
            <a:ext cx="1588135" cy="483870"/>
          </a:xfrm>
          <a:custGeom>
            <a:avLst/>
            <a:gdLst>
              <a:gd name="connisteX0" fmla="*/ 1587517 w 22048"/>
              <a:gd name="connsiteY0" fmla="*/ 0 h 6725"/>
              <a:gd name="connisteX1" fmla="*/ 1462153 w 22048"/>
              <a:gd name="connsiteY1" fmla="*/ 297646 h 6725"/>
              <a:gd name="connisteX2" fmla="*/ 1060146 w 22048"/>
              <a:gd name="connsiteY2" fmla="*/ 459037 h 6725"/>
              <a:gd name="connisteX3" fmla="*/ 0 w 22048"/>
              <a:gd name="connsiteY3" fmla="*/ 18 h 6725"/>
              <a:gd name="connisteX4" fmla="*/ 1587517 w 22048"/>
              <a:gd name="connsiteY4" fmla="*/ 0 h 67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587517" h="484211">
                <a:moveTo>
                  <a:pt x="1587517" y="0"/>
                </a:moveTo>
                <a:lnTo>
                  <a:pt x="1462153" y="297646"/>
                </a:lnTo>
                <a:cubicBezTo>
                  <a:pt x="1396353" y="453881"/>
                  <a:pt x="1215713" y="526402"/>
                  <a:pt x="1060146" y="459038"/>
                </a:cubicBezTo>
                <a:lnTo>
                  <a:pt x="0" y="18"/>
                </a:lnTo>
                <a:lnTo>
                  <a:pt x="1587517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C:/Users/Administrator/AppData/Roaming/Kingsoft/office6/wppai/generateppt/e7c6157b-c433-4348-9ff2-024a974c4386.jpge7c6157b-c433-4348-9ff2-024a974c4386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26" r="126"/>
          <a:stretch>
            <a:fillRect/>
          </a:stretch>
        </p:blipFill>
        <p:spPr>
          <a:xfrm>
            <a:off x="609603" y="609603"/>
            <a:ext cx="10972800" cy="3504565"/>
          </a:xfrm>
          <a:custGeom>
            <a:avLst/>
            <a:gdLst>
              <a:gd name="connisteX0" fmla="*/ 0 w 152400"/>
              <a:gd name="connsiteY0" fmla="*/ 203197 h 48683"/>
              <a:gd name="connisteX1" fmla="*/ 203197 w 152400"/>
              <a:gd name="connsiteY1" fmla="*/ 0 h 48683"/>
              <a:gd name="connisteX2" fmla="*/ 10769602 w 152400"/>
              <a:gd name="connsiteY2" fmla="*/ 0 h 48683"/>
              <a:gd name="connisteX3" fmla="*/ 10972800 w 152400"/>
              <a:gd name="connsiteY3" fmla="*/ 203197 h 48683"/>
              <a:gd name="connisteX4" fmla="*/ 10972800 w 152400"/>
              <a:gd name="connsiteY4" fmla="*/ 3301998 h 48683"/>
              <a:gd name="connisteX5" fmla="*/ 10769602 w 152400"/>
              <a:gd name="connsiteY5" fmla="*/ 3505196 h 48683"/>
              <a:gd name="connisteX6" fmla="*/ 203197 w 152400"/>
              <a:gd name="connsiteY6" fmla="*/ 3505196 h 48683"/>
              <a:gd name="connisteX7" fmla="*/ 0 w 152400"/>
              <a:gd name="connsiteY7" fmla="*/ 3301998 h 48683"/>
              <a:gd name="connisteX8" fmla="*/ 0 w 152400"/>
              <a:gd name="connsiteY8" fmla="*/ 203197 h 4868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051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301999"/>
                </a:lnTo>
                <a:cubicBezTo>
                  <a:pt x="10972800" y="3414232"/>
                  <a:pt x="10881826" y="3505197"/>
                  <a:pt x="10769602" y="3505197"/>
                </a:cubicBezTo>
                <a:lnTo>
                  <a:pt x="203198" y="3505197"/>
                </a:lnTo>
                <a:cubicBezTo>
                  <a:pt x="90974" y="3505197"/>
                  <a:pt x="0" y="3414232"/>
                  <a:pt x="0" y="3301999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34365" y="4239895"/>
            <a:ext cx="3785235" cy="752475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后端技术介绍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3075" y="5117465"/>
            <a:ext cx="11428730" cy="1105535"/>
            <a:chOff x="7320" y="7480"/>
            <a:chExt cx="9229" cy="2320"/>
          </a:xfrm>
        </p:grpSpPr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7320" y="7480"/>
              <a:ext cx="2862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数据库管理系统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320" y="8359"/>
              <a:ext cx="2861" cy="14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MySQL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Redis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存储用户和健康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数据，确保数据的稳定性和查询效率。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3264" y="7480"/>
              <a:ext cx="2803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服务器端编程语言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3264" y="8359"/>
              <a:ext cx="3285" cy="14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作为服务器端开发语言，配合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SpringBoot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框架集成功能框架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完成开发。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4157345" y="5118100"/>
            <a:ext cx="324675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知识图谱和</a:t>
            </a: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大模型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473075" y="5117465"/>
            <a:ext cx="3432659" cy="304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数据库管理系统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4157345" y="5548630"/>
            <a:ext cx="3404870" cy="5562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采用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Neo4j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知识图谱配合大模型来完成健康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建议。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研究意义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提升早期发现率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4" name="图片 3" descr="C:/Users/Administrator/AppData/Roaming/Kingsoft/office6/wppai/generateppt/95c46023e20454d65cbf885736238599.jpg95c46023e20454d65cbf885736238599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t="1981" b="1981"/>
            <a:stretch>
              <a:fillRect/>
            </a:stretch>
          </p:blipFill>
          <p:spPr>
            <a:xfrm>
              <a:off x="96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Administrator/AppData/Roaming/Kingsoft/office6/wppai/generateppt/3681a1eb6a916feb643d45a0c7abe002.jpg3681a1eb6a916feb643d45a0c7abe002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3717" b="3718"/>
            <a:stretch>
              <a:fillRect/>
            </a:stretch>
          </p:blipFill>
          <p:spPr>
            <a:xfrm>
              <a:off x="688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688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早期识别慢性病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通过健康管理系统，可以更早地发现老人的慢性病征兆，如高血压、糖尿病等。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Administrator/AppData/Roaming/Kingsoft/office6/wppai/generateppt/b9afd1966cfb19108a1b1d71a1a7cd5b.jpgb9afd1966cfb19108a1b1d71a1a7cd5b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t="3677" b="3677"/>
            <a:stretch>
              <a:fillRect/>
            </a:stretch>
          </p:blipFill>
          <p:spPr>
            <a:xfrm>
              <a:off x="1280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4"/>
              </p:custDataLst>
            </p:nvPr>
          </p:nvSpPr>
          <p:spPr>
            <a:xfrm>
              <a:off x="1280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736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预防重大疾病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系统能够监测老人的日常健康数据，及时发现异常，预防心脏病、中风等重大疾病的发生。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1328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提高治疗效果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早期发现疾病有助于及时治疗，提高治疗成功率，减少疾病对老人生活质量的影响。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69333"/>
              <a:gd name="connsiteY0" fmla="*/ 0 h 54680"/>
              <a:gd name="connisteX1" fmla="*/ 12191996 w 169333"/>
              <a:gd name="connsiteY1" fmla="*/ 1252682 h 54680"/>
              <a:gd name="connisteX2" fmla="*/ 12191996 w 169333"/>
              <a:gd name="connsiteY2" fmla="*/ 3937004 h 54680"/>
              <a:gd name="connisteX3" fmla="*/ 0 w 169333"/>
              <a:gd name="connsiteY3" fmla="*/ 3937004 h 54680"/>
              <a:gd name="connisteX4" fmla="*/ 0 w 169333"/>
              <a:gd name="connsiteY4" fmla="*/ 0 h 546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7313015" y="18"/>
            <a:ext cx="4612640" cy="2362200"/>
          </a:xfrm>
          <a:custGeom>
            <a:avLst/>
            <a:gdLst>
              <a:gd name="connisteX0" fmla="*/ 4612325 w 64059"/>
              <a:gd name="connsiteY0" fmla="*/ 0 h 32810"/>
              <a:gd name="connisteX1" fmla="*/ 3339745 w 64059"/>
              <a:gd name="connsiteY1" fmla="*/ 2209647 h 32810"/>
              <a:gd name="connisteX2" fmla="*/ 2923208 w 64059"/>
              <a:gd name="connsiteY2" fmla="*/ 2321497 h 32810"/>
              <a:gd name="connisteX3" fmla="*/ 152448 w 64059"/>
              <a:gd name="connsiteY3" fmla="*/ 721790 h 32810"/>
              <a:gd name="connisteX4" fmla="*/ 41221 w 64059"/>
              <a:gd name="connsiteY4" fmla="*/ 304842 h 32810"/>
              <a:gd name="connisteX5" fmla="*/ 218120 w 64059"/>
              <a:gd name="connsiteY5" fmla="*/ 0 h 32810"/>
              <a:gd name="connisteX6" fmla="*/ 4612325 w 64059"/>
              <a:gd name="connsiteY6" fmla="*/ 0 h 32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8006011" y="18"/>
            <a:ext cx="3335655" cy="1668145"/>
          </a:xfrm>
          <a:custGeom>
            <a:avLst/>
            <a:gdLst>
              <a:gd name="connisteX0" fmla="*/ 3335118 w 46321"/>
              <a:gd name="connsiteY0" fmla="*/ 0 h 23173"/>
              <a:gd name="connisteX1" fmla="*/ 2460879 w 46321"/>
              <a:gd name="connsiteY1" fmla="*/ 1515947 h 23173"/>
              <a:gd name="connisteX2" fmla="*/ 2044442 w 46321"/>
              <a:gd name="connsiteY2" fmla="*/ 1627632 h 23173"/>
              <a:gd name="connisteX3" fmla="*/ 152448 w 46321"/>
              <a:gd name="connsiteY3" fmla="*/ 535298 h 23173"/>
              <a:gd name="connisteX4" fmla="*/ 40672 w 46321"/>
              <a:gd name="connsiteY4" fmla="*/ 119301 h 23173"/>
              <a:gd name="connisteX5" fmla="*/ 109325 w 46321"/>
              <a:gd name="connsiteY5" fmla="*/ 0 h 23173"/>
              <a:gd name="connisteX6" fmla="*/ 3335118 w 46321"/>
              <a:gd name="connsiteY6" fmla="*/ 0 h 231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8677994" y="0"/>
            <a:ext cx="2078990" cy="974725"/>
          </a:xfrm>
          <a:custGeom>
            <a:avLst/>
            <a:gdLst>
              <a:gd name="connisteX0" fmla="*/ 1603107 w 28873"/>
              <a:gd name="connsiteY0" fmla="*/ 822566 h 13538"/>
              <a:gd name="connisteX1" fmla="*/ 2078924 w 28873"/>
              <a:gd name="connsiteY1" fmla="*/ 0 h 13538"/>
              <a:gd name="connisteX2" fmla="*/ 1025024 w 28873"/>
              <a:gd name="connsiteY2" fmla="*/ 0 h 13538"/>
              <a:gd name="connisteX3" fmla="*/ 34235 w 28873"/>
              <a:gd name="connsiteY3" fmla="*/ 27 h 13538"/>
              <a:gd name="connisteX4" fmla="*/ 112260 w 28873"/>
              <a:gd name="connsiteY4" fmla="*/ 313492 h 13538"/>
              <a:gd name="connisteX5" fmla="*/ 1186863 w 28873"/>
              <a:gd name="connsiteY5" fmla="*/ 933913 h 13538"/>
              <a:gd name="connisteX6" fmla="*/ 1603107 w 28873"/>
              <a:gd name="connsiteY6" fmla="*/ 822566 h 135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降低疾病风险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 descr="C:/Users/Administrator/AppData/Roaming/Kingsoft/office6/wppai/generateppt/573371f7060dbce54a37f860d5c33df5.jpg573371f7060dbce54a37f860d5c33df5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15416" r="15416"/>
            <a:stretch>
              <a:fillRect/>
            </a:stretch>
          </p:blipFill>
          <p:spPr>
            <a:xfrm>
              <a:off x="128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540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C:/Users/Administrator/AppData/Roaming/Kingsoft/office6/wppai/generateppt/7b04b3d425a7ff31ff1d9fd014fff6e7.jpg7b04b3d425a7ff31ff1d9fd014fff6e7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15416" r="15416"/>
            <a:stretch>
              <a:fillRect/>
            </a:stretch>
          </p:blipFill>
          <p:spPr>
            <a:xfrm>
              <a:off x="572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28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早期预防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128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通过健康管理系统，可以早期发现老人潜在的健康问题，及时进行干预，降低疾病发生率。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任意多边形 18"/>
            <p:cNvSpPr/>
            <p:nvPr>
              <p:custDataLst>
                <p:tags r:id="rId15"/>
              </p:custDataLst>
            </p:nvPr>
          </p:nvSpPr>
          <p:spPr>
            <a:xfrm>
              <a:off x="984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" name="图片 19" descr="C:/Users/Administrator/AppData/Roaming/Kingsoft/office6/wppai/generateppt/ac381745533edf632a3ce6b17dd6f2d4.jpgac381745533edf632a3ce6b17dd6f2d4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t="1822" b="1822"/>
            <a:stretch>
              <a:fillRect/>
            </a:stretch>
          </p:blipFill>
          <p:spPr>
            <a:xfrm>
              <a:off x="1016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5" name="任意多边形 24"/>
            <p:cNvSpPr/>
            <p:nvPr>
              <p:custDataLst>
                <p:tags r:id="rId18"/>
              </p:custDataLst>
            </p:nvPr>
          </p:nvSpPr>
          <p:spPr>
            <a:xfrm>
              <a:off x="1428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C:/Users/Administrator/AppData/Roaming/Kingsoft/office6/wppai/generateppt/3450f89db428712665fb1abc2174ac11.jpg3450f89db428712665fb1abc2174ac11"/>
            <p:cNvPicPr preferRelativeResize="0"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 l="15416" r="15416"/>
            <a:stretch>
              <a:fillRect/>
            </a:stretch>
          </p:blipFill>
          <p:spPr>
            <a:xfrm>
              <a:off x="1460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572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健康教育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572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系统提供个性化的健康教育，帮助老人了解如何通过饮食和运动来预防疾病。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1016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持续监测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1016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利用智能设备持续监测老人的生理指标，及时发现异常，预防慢性病的恶化。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5"/>
              </p:custDataLst>
            </p:nvPr>
          </p:nvSpPr>
          <p:spPr>
            <a:xfrm>
              <a:off x="1460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绑定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6"/>
              </p:custDataLst>
            </p:nvPr>
          </p:nvSpPr>
          <p:spPr>
            <a:xfrm>
              <a:off x="1460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系统提供老年人和年轻人间的关系绑定，提高老年人的指标异常发现率，提升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家庭幸福感。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结论与展望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系统总结</a:t>
            </a:r>
            <a:endParaRPr lang="zh-CN" altLang="en-US" sz="4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09600" y="2311400"/>
            <a:ext cx="9220200" cy="3454400"/>
            <a:chOff x="960" y="3640"/>
            <a:chExt cx="14520" cy="544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960" y="40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160" y="42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2800" y="36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用户反馈分析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2800" y="44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通过问卷调查和访谈，收集常见老年人检测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的指标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960" y="72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160" y="74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2800" y="68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数据安全与隐私保护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2800" y="76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总结系统在数据安全和隐私保护方面的措施，确保老人信息的安全性和隐私性。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3"/>
              </p:custDataLst>
            </p:nvPr>
          </p:nvSpPr>
          <p:spPr>
            <a:xfrm>
              <a:off x="8640" y="40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8840" y="42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480" y="36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异常检测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6"/>
              </p:custDataLst>
            </p:nvPr>
          </p:nvSpPr>
          <p:spPr>
            <a:xfrm>
              <a:off x="10480" y="44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检测老年人数据指标，当出现异常时系统给出对于建议，并调用大模型输出它的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17"/>
              </p:custDataLst>
            </p:nvPr>
          </p:nvSpPr>
          <p:spPr>
            <a:xfrm>
              <a:off x="8640" y="72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8"/>
              </p:custDataLst>
            </p:nvPr>
          </p:nvSpPr>
          <p:spPr>
            <a:xfrm>
              <a:off x="8840" y="74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9"/>
              </p:custDataLst>
            </p:nvPr>
          </p:nvSpPr>
          <p:spPr>
            <a:xfrm>
              <a:off x="10480" y="68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未来技术整合展望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0"/>
              </p:custDataLst>
            </p:nvPr>
          </p:nvSpPr>
          <p:spPr>
            <a:xfrm>
              <a:off x="10480" y="76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展望未来，探讨系统如何整合人工智能、物联网等新兴技术，以提供更全面的健康管理服务。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未来展望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92350" y="2279015"/>
            <a:ext cx="9366250" cy="3385185"/>
            <a:chOff x="3610" y="3589"/>
            <a:chExt cx="14750" cy="5331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3610" y="358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100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3840" y="66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技术集成与创新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3840" y="748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未来将集成更多智能穿戴设备，实时监测老人健康状况，提供个性化健康管理方案。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8730" y="358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100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8960" y="66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社区服务网络扩展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960" y="748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计划扩展社区服务网络，与更多医疗机构合作，为老人提供更便捷的健康服务。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3850" y="358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100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4080" y="66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政策与资金支持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4080" y="748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期待政府出台更多支持政策，增加资金投入，促进社区老人健康管理系统的发展与完善。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标题 20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4283077" y="1385343"/>
            <a:ext cx="7375523" cy="4024860"/>
            <a:chOff x="6745" y="2182"/>
            <a:chExt cx="11615" cy="6338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5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开发动机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7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系统功能与特点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所用技术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4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研究意义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结论与展望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9"/>
              </p:custDataLst>
            </p:nvPr>
          </p:nvSpPr>
          <p:spPr>
            <a:xfrm>
              <a:off x="1291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开发动机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背景介绍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8" name="组合 27"/>
          <p:cNvGrpSpPr/>
          <p:nvPr/>
        </p:nvGrpSpPr>
        <p:grpSpPr>
          <a:xfrm>
            <a:off x="609603" y="1828800"/>
            <a:ext cx="10972797" cy="4419600"/>
            <a:chOff x="960" y="2880"/>
            <a:chExt cx="17280" cy="696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6000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440" y="33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人口老龄化趋势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440" y="418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随着全球人口老龄化加剧，社区老人健康管理需求日益增长，特别在中国尤为突出。截至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2025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年老年人比例约占比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20%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7" name="图片 6" descr="C:/Users/Administrator/AppData/Roaming/Kingsoft/office6/wppai/generateppt/a3fe8726314ed0b0a33c1718a7291505.jpega3fe8726314ed0b0a33c1718a7291505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2909" b="2909"/>
            <a:stretch>
              <a:fillRect/>
            </a:stretch>
          </p:blipFill>
          <p:spPr>
            <a:xfrm>
              <a:off x="6960" y="288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960" y="6600"/>
              <a:ext cx="6000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C:/Users/Administrator/AppData/Roaming/Kingsoft/office6/wppai/generateppt/c6643981a1f4124558cc8f681ae0014e.jpgc6643981a1f4124558cc8f681ae0014e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18192" t="15" r="18192" b="-15"/>
            <a:stretch>
              <a:fillRect/>
            </a:stretch>
          </p:blipFill>
          <p:spPr>
            <a:xfrm>
              <a:off x="6960" y="660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9840" y="2880"/>
              <a:ext cx="6001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1440" y="71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技术进步带来的机遇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1440" y="79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信息技术的快速发展为远程医疗和健康管理提供了可能，为老人健康管理系统提供了技术基础。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9" name="图片 18" descr="C:/Users/Administrator/AppData/Roaming/Kingsoft/office6/wppai/generateppt/fffc05d2f9e05168ca0efff66a72cb99.jpgfffc05d2f9e05168ca0efff66a72cb99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l="12963" r="12963"/>
            <a:stretch>
              <a:fillRect/>
            </a:stretch>
          </p:blipFill>
          <p:spPr>
            <a:xfrm>
              <a:off x="15840" y="288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2" name="任意多边形 21"/>
            <p:cNvSpPr/>
            <p:nvPr>
              <p:custDataLst>
                <p:tags r:id="rId18"/>
              </p:custDataLst>
            </p:nvPr>
          </p:nvSpPr>
          <p:spPr>
            <a:xfrm>
              <a:off x="9840" y="6600"/>
              <a:ext cx="6001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C:/Users/Administrator/AppData/Roaming/Kingsoft/office6/wppai/generateppt/cfbf48c9af01d1da27f0b2c78241688e.jpgcfbf48c9af01d1da27f0b2c78241688e"/>
            <p:cNvPicPr preferRelativeResize="0"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 l="19956" r="19956"/>
            <a:stretch>
              <a:fillRect/>
            </a:stretch>
          </p:blipFill>
          <p:spPr>
            <a:xfrm>
              <a:off x="15840" y="660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10320" y="33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医疗资源分配不均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10320" y="418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城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镇拥有较为完善的医疗设施和丰富的医护力量，而农村地区则面临医疗点少、专业医生短缺等问题。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10320" y="71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传统养老模式的局限性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10320" y="79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传统养老模式难以满足老人多样化、个性化的健康需求，促使新型管理系统开发。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9600"/>
            <a:ext cx="3783965" cy="1524000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解决方案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60400"/>
            <a:ext cx="7010400" cy="1422400"/>
            <a:chOff x="7320" y="1040"/>
            <a:chExt cx="11040" cy="224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1040"/>
              <a:ext cx="81" cy="2241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104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提高生活质量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184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通过智能穿戴设备监测老人健康状况，实时反馈，帮助老人享受更安全、便捷的生活。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3020" y="1040"/>
              <a:ext cx="80" cy="2241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260" y="104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促进家庭和谐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184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系统提供健康数据分析，让家庭成员更好地了解老人健康状况，增进家庭成员间的沟通与关怀。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0" name="图片 9" descr="C:/Users/Administrator/AppData/Roaming/Kingsoft/office6/wppai/generateppt/9659ca8c-672d-4e1f-8c50-62df8f0356c2.jpg9659ca8c-672d-4e1f-8c50-62df8f0356c2"/>
          <p:cNvPicPr preferRelativeResize="0"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909" r="909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52400"/>
              <a:gd name="connsiteY0" fmla="*/ 203197 h 50800"/>
              <a:gd name="connisteX1" fmla="*/ 203197 w 152400"/>
              <a:gd name="connsiteY1" fmla="*/ 0 h 50800"/>
              <a:gd name="connisteX2" fmla="*/ 10769602 w 152400"/>
              <a:gd name="connsiteY2" fmla="*/ 0 h 50800"/>
              <a:gd name="connisteX3" fmla="*/ 10972800 w 152400"/>
              <a:gd name="connsiteY3" fmla="*/ 203197 h 50800"/>
              <a:gd name="connisteX4" fmla="*/ 10972800 w 152400"/>
              <a:gd name="connsiteY4" fmla="*/ 3454402 h 50800"/>
              <a:gd name="connisteX5" fmla="*/ 10769602 w 152400"/>
              <a:gd name="connsiteY5" fmla="*/ 3657600 h 50800"/>
              <a:gd name="connisteX6" fmla="*/ 203197 w 152400"/>
              <a:gd name="connsiteY6" fmla="*/ 3657600 h 50800"/>
              <a:gd name="connisteX7" fmla="*/ 0 w 152400"/>
              <a:gd name="connsiteY7" fmla="*/ 3454402 h 50800"/>
              <a:gd name="connisteX8" fmla="*/ 0 w 152400"/>
              <a:gd name="connsiteY8" fmla="*/ 203197 h 5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657600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454402"/>
                </a:lnTo>
                <a:cubicBezTo>
                  <a:pt x="10972800" y="3566626"/>
                  <a:pt x="10881826" y="3657600"/>
                  <a:pt x="10769602" y="3657600"/>
                </a:cubicBezTo>
                <a:lnTo>
                  <a:pt x="203198" y="3657600"/>
                </a:lnTo>
                <a:cubicBezTo>
                  <a:pt x="90974" y="3657600"/>
                  <a:pt x="0" y="3566626"/>
                  <a:pt x="0" y="3454402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系统功能与特点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健康数据管理功能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38400" y="2311402"/>
            <a:ext cx="9220200" cy="3454402"/>
            <a:chOff x="3840" y="3640"/>
            <a:chExt cx="14520" cy="5440"/>
          </a:xfrm>
        </p:grpSpPr>
        <p:pic>
          <p:nvPicPr>
            <p:cNvPr id="4" name="图片 3" descr="C:/Users/Administrator/AppData/Roaming/Kingsoft/office6/wppai/generateppt/b916111e-ba42-4df6-ac61-936b6f631602.jpgb916111e-ba42-4df6-ac61-936b6f631602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3840" y="38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Administrator/AppData/Roaming/Kingsoft/office6/wppai/generateppt/daa19fac-d10d-4612-bcb8-9b743d108963.jpgdaa19fac-d10d-4612-bcb8-9b743d108963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3840" y="70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6160" y="36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实时健康监测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Administrator/AppData/Roaming/Kingsoft/office6/wppai/generateppt/a40d71a0-a35b-499c-b18e-2ffdd9833f9d.jpga40d71a0-a35b-499c-b18e-2ffdd9833f9d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11520" y="38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6160" y="44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系统负责对接第三方完成老年人健康数据的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上传。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9" name="图片 18" descr="C:/Users/Administrator/AppData/Roaming/Kingsoft/office6/wppai/generateppt/e6f049da-872d-46b7-b043-2dd55a1661d1.jpge6f049da-872d-46b7-b043-2dd55a1661d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1520" y="70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6160" y="68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个性化健康建议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6160" y="76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根据老人的健康数据，系统提供个性化的饮食、运动建议。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7"/>
              </p:custDataLst>
            </p:nvPr>
          </p:nvSpPr>
          <p:spPr>
            <a:xfrm>
              <a:off x="13840" y="36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历史健康数据分析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8"/>
              </p:custDataLst>
            </p:nvPr>
          </p:nvSpPr>
          <p:spPr>
            <a:xfrm>
              <a:off x="13840" y="44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通过分析老人的历史健康数据，预测潜在健康风险，为医疗决策提供依据。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13840" y="68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子女绑定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观测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13840" y="76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老年人绑定了的子女可以实时的观测到他的身体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状态。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分级权限管理功能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Administrator/AppData/Roaming/Kingsoft/office6/wppai/generateppt/449eeba5-6603-4956-b306-882990a78804.jpg449eeba5-6603-4956-b306-882990a78804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95" r="895"/>
          <a:stretch>
            <a:fillRect/>
          </a:stretch>
        </p:blipFill>
        <p:spPr>
          <a:xfrm>
            <a:off x="609603" y="1828800"/>
            <a:ext cx="10972800" cy="2234565"/>
          </a:xfrm>
          <a:custGeom>
            <a:avLst/>
            <a:gdLst>
              <a:gd name="connisteX0" fmla="*/ 0 w 152400"/>
              <a:gd name="connsiteY0" fmla="*/ 203197 h 31044"/>
              <a:gd name="connisteX1" fmla="*/ 203197 w 152400"/>
              <a:gd name="connsiteY1" fmla="*/ 0 h 31044"/>
              <a:gd name="connisteX2" fmla="*/ 10769602 w 152400"/>
              <a:gd name="connsiteY2" fmla="*/ 0 h 31044"/>
              <a:gd name="connisteX3" fmla="*/ 10972800 w 152400"/>
              <a:gd name="connsiteY3" fmla="*/ 203197 h 31044"/>
              <a:gd name="connisteX4" fmla="*/ 10972800 w 152400"/>
              <a:gd name="connsiteY4" fmla="*/ 2031997 h 31044"/>
              <a:gd name="connisteX5" fmla="*/ 10769602 w 152400"/>
              <a:gd name="connsiteY5" fmla="*/ 2235195 h 31044"/>
              <a:gd name="connisteX6" fmla="*/ 203197 w 152400"/>
              <a:gd name="connsiteY6" fmla="*/ 2235195 h 31044"/>
              <a:gd name="connisteX7" fmla="*/ 0 w 152400"/>
              <a:gd name="connsiteY7" fmla="*/ 2031997 h 31044"/>
              <a:gd name="connisteX8" fmla="*/ 0 w 152400"/>
              <a:gd name="connsiteY8" fmla="*/ 203197 h 3104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196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031998"/>
                </a:lnTo>
                <a:cubicBezTo>
                  <a:pt x="10972800" y="2144231"/>
                  <a:pt x="10881826" y="2235196"/>
                  <a:pt x="10769602" y="2235196"/>
                </a:cubicBezTo>
                <a:lnTo>
                  <a:pt x="203198" y="2235196"/>
                </a:lnTo>
                <a:cubicBezTo>
                  <a:pt x="90974" y="2235196"/>
                  <a:pt x="0" y="2144231"/>
                  <a:pt x="0" y="2031998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609600" y="4521200"/>
            <a:ext cx="11049000" cy="1727200"/>
            <a:chOff x="960" y="7120"/>
            <a:chExt cx="17400" cy="272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540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用户角色定义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系统中定义了管理员、老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年人和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年轻人等不同角色，各角色拥有不同的操作权限。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9840" y="7120"/>
              <a:ext cx="81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564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权限细分设置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564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根据职责不同，权限细分到查看、编辑、删除等具体操作，确保数据安全。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1428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008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访问控制策略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08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实施基于角色的访问控制策略，确保只有授权用户才能访问敏感信息。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452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变更记录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1452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系统记录所有数据新增和更改时的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时间。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46213"/>
              <a:gd name="connsiteY0" fmla="*/ 0 h 95250"/>
              <a:gd name="connisteX1" fmla="*/ 3327401 w 46213"/>
              <a:gd name="connsiteY1" fmla="*/ 0 h 95250"/>
              <a:gd name="connisteX2" fmla="*/ 3327401 w 46213"/>
              <a:gd name="connsiteY2" fmla="*/ 6858000 h 95250"/>
              <a:gd name="connisteX3" fmla="*/ 0 w 46213"/>
              <a:gd name="connsiteY3" fmla="*/ 6858000 h 95250"/>
              <a:gd name="connisteX4" fmla="*/ 1758226 w 46213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9924184" y="4114800"/>
            <a:ext cx="2267585" cy="2742565"/>
          </a:xfrm>
          <a:custGeom>
            <a:avLst/>
            <a:gdLst>
              <a:gd name="connisteX0" fmla="*/ 2267785 w 31497"/>
              <a:gd name="connsiteY0" fmla="*/ 0 h 38099"/>
              <a:gd name="connisteX1" fmla="*/ 2267812 w 31497"/>
              <a:gd name="connsiteY1" fmla="*/ 2743172 h 38099"/>
              <a:gd name="connisteX2" fmla="*/ 502517 w 31497"/>
              <a:gd name="connsiteY2" fmla="*/ 2743172 h 38099"/>
              <a:gd name="connisteX3" fmla="*/ 10652 w 31497"/>
              <a:gd name="connsiteY3" fmla="*/ 924888 h 38099"/>
              <a:gd name="connisteX4" fmla="*/ 225481 w 31497"/>
              <a:gd name="connsiteY4" fmla="*/ 551026 h 38099"/>
              <a:gd name="connisteX5" fmla="*/ 2267785 w 31497"/>
              <a:gd name="connsiteY5" fmla="*/ 0 h 38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267813" h="2743173">
                <a:moveTo>
                  <a:pt x="2267785" y="0"/>
                </a:moveTo>
                <a:lnTo>
                  <a:pt x="2267813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10545958" y="4648188"/>
            <a:ext cx="1645920" cy="2209800"/>
          </a:xfrm>
          <a:custGeom>
            <a:avLst/>
            <a:gdLst>
              <a:gd name="connisteX0" fmla="*/ 1646038 w 22861"/>
              <a:gd name="connsiteY0" fmla="*/ 0 h 30691"/>
              <a:gd name="connisteX1" fmla="*/ 1646038 w 22861"/>
              <a:gd name="connsiteY1" fmla="*/ 1591056 h 30691"/>
              <a:gd name="connisteX2" fmla="*/ 1646038 w 22861"/>
              <a:gd name="connsiteY2" fmla="*/ 2209803 h 30691"/>
              <a:gd name="connisteX3" fmla="*/ 401430 w 22861"/>
              <a:gd name="connsiteY3" fmla="*/ 2209803 h 30691"/>
              <a:gd name="connisteX4" fmla="*/ 10469 w 22861"/>
              <a:gd name="connsiteY4" fmla="*/ 751234 h 30691"/>
              <a:gd name="connisteX5" fmla="*/ 226487 w 22861"/>
              <a:gd name="connsiteY5" fmla="*/ 377766 h 30691"/>
              <a:gd name="connisteX6" fmla="*/ 1646038 w 22861"/>
              <a:gd name="connsiteY6" fmla="*/ 0 h 306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803">
                <a:moveTo>
                  <a:pt x="1646039" y="0"/>
                </a:moveTo>
                <a:lnTo>
                  <a:pt x="1646039" y="1591056"/>
                </a:lnTo>
                <a:lnTo>
                  <a:pt x="1646039" y="2209803"/>
                </a:lnTo>
                <a:lnTo>
                  <a:pt x="401431" y="2209803"/>
                </a:lnTo>
                <a:lnTo>
                  <a:pt x="10470" y="751234"/>
                </a:lnTo>
                <a:cubicBezTo>
                  <a:pt x="-33174" y="588426"/>
                  <a:pt x="63606" y="421109"/>
                  <a:pt x="226488" y="377766"/>
                </a:cubicBezTo>
                <a:lnTo>
                  <a:pt x="164603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11166845" y="5168911"/>
            <a:ext cx="1024890" cy="1689100"/>
          </a:xfrm>
          <a:custGeom>
            <a:avLst/>
            <a:gdLst>
              <a:gd name="connisteX0" fmla="*/ 1025152 w 14238"/>
              <a:gd name="connsiteY0" fmla="*/ 0 h 23459"/>
              <a:gd name="connisteX1" fmla="*/ 1025152 w 14238"/>
              <a:gd name="connsiteY1" fmla="*/ 1689088 h 23459"/>
              <a:gd name="connisteX2" fmla="*/ 301258 w 14238"/>
              <a:gd name="connsiteY2" fmla="*/ 1689088 h 23459"/>
              <a:gd name="connisteX3" fmla="*/ 10195 w 14238"/>
              <a:gd name="connsiteY3" fmla="*/ 587950 h 23459"/>
              <a:gd name="connisteX4" fmla="*/ 225463 w 14238"/>
              <a:gd name="connsiteY4" fmla="*/ 215780 h 23459"/>
              <a:gd name="connisteX5" fmla="*/ 1025152 w 14238"/>
              <a:gd name="connsiteY5" fmla="*/ 0 h 234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52" h="1689089">
                <a:moveTo>
                  <a:pt x="1025152" y="0"/>
                </a:moveTo>
                <a:lnTo>
                  <a:pt x="1025152" y="1689089"/>
                </a:lnTo>
                <a:lnTo>
                  <a:pt x="301258" y="1689089"/>
                </a:lnTo>
                <a:lnTo>
                  <a:pt x="10196" y="587950"/>
                </a:lnTo>
                <a:cubicBezTo>
                  <a:pt x="-32672" y="425790"/>
                  <a:pt x="63533" y="259479"/>
                  <a:pt x="225464" y="215780"/>
                </a:cubicBezTo>
                <a:lnTo>
                  <a:pt x="1025152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系统特点概述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9600" y="1828800"/>
            <a:ext cx="9220200" cy="1422400"/>
            <a:chOff x="960" y="2880"/>
            <a:chExt cx="14520" cy="224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实时健康监测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系统通过对接第三方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来实时监测老人生命体征，及时发现健康异常。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6000" y="288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个性化健康建议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24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根据老人的健康数据和生活习惯，提供定制化的饮食和运动建议。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>
              <a:off x="11040" y="288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绑定机制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128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子女可以对绑定了的老年人进行指标检测，出现异常后可以提醒老年人并给出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6" name="图片 15" descr="C:/Users/Administrator/AppData/Roaming/Kingsoft/office6/wppai/generateppt/9173d7cf-1bee-4aca-b651-26d3c6c78906.jpg9173d7cf-1bee-4aca-b651-26d3c6c78906"/>
          <p:cNvPicPr preferRelativeResize="0"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278" r="1278"/>
          <a:stretch>
            <a:fillRect/>
          </a:stretch>
        </p:blipFill>
        <p:spPr>
          <a:xfrm>
            <a:off x="609603" y="3708404"/>
            <a:ext cx="10972800" cy="2540000"/>
          </a:xfrm>
          <a:custGeom>
            <a:avLst/>
            <a:gdLst>
              <a:gd name="connisteX0" fmla="*/ 0 w 152400"/>
              <a:gd name="connsiteY0" fmla="*/ 203197 h 35277"/>
              <a:gd name="connisteX1" fmla="*/ 203197 w 152400"/>
              <a:gd name="connsiteY1" fmla="*/ 0 h 35277"/>
              <a:gd name="connisteX2" fmla="*/ 10769602 w 152400"/>
              <a:gd name="connsiteY2" fmla="*/ 0 h 35277"/>
              <a:gd name="connisteX3" fmla="*/ 10972800 w 152400"/>
              <a:gd name="connsiteY3" fmla="*/ 203197 h 35277"/>
              <a:gd name="connisteX4" fmla="*/ 10972800 w 152400"/>
              <a:gd name="connsiteY4" fmla="*/ 2336804 h 35277"/>
              <a:gd name="connisteX5" fmla="*/ 10769602 w 152400"/>
              <a:gd name="connsiteY5" fmla="*/ 2540002 h 35277"/>
              <a:gd name="connisteX6" fmla="*/ 203197 w 152400"/>
              <a:gd name="connsiteY6" fmla="*/ 2540002 h 35277"/>
              <a:gd name="connisteX7" fmla="*/ 0 w 152400"/>
              <a:gd name="connsiteY7" fmla="*/ 2336804 h 35277"/>
              <a:gd name="connisteX8" fmla="*/ 0 w 152400"/>
              <a:gd name="connsiteY8" fmla="*/ 203197 h 35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2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336804"/>
                </a:lnTo>
                <a:cubicBezTo>
                  <a:pt x="10972800" y="2449028"/>
                  <a:pt x="10881826" y="2540002"/>
                  <a:pt x="10769602" y="2540002"/>
                </a:cubicBezTo>
                <a:lnTo>
                  <a:pt x="203198" y="2540002"/>
                </a:lnTo>
                <a:cubicBezTo>
                  <a:pt x="90974" y="2540002"/>
                  <a:pt x="0" y="2449028"/>
                  <a:pt x="0" y="2336804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3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38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139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14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1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52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7cba8f96648ba84e"/>
</p:tagLst>
</file>

<file path=ppt/tags/tag15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4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55.xml><?xml version="1.0" encoding="utf-8"?>
<p:tagLst xmlns:p="http://schemas.openxmlformats.org/presentationml/2006/main">
  <p:tag name="KSO_WM_DIAGRAM_VIRTUALLY_FRAME" val="{&quot;height&quot;:316.91808319091797,&quot;left&quot;:337.25,&quot;top&quot;:109.08216094970703,&quot;width&quot;:580.75}"/>
</p:tagLst>
</file>

<file path=ppt/tags/tag156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57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58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59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1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2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3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4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5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6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7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8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9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71.xml><?xml version="1.0" encoding="utf-8"?>
<p:tagLst xmlns:p="http://schemas.openxmlformats.org/presentationml/2006/main">
  <p:tag name="KSO_WM_BEAUTIFY_FLAG" val="#wm#"/>
  <p:tag name="KSO_WM_DIAGRAM_GROUP_CODE" val="1"/>
  <p:tag name="KSO_WM_UNIT_INDEX" val="1_6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72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7cba8f96648ba84e"/>
</p:tagLst>
</file>

<file path=ppt/tags/tag17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7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17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211374302981&quot;}*auto_galley_ai_*1747034011425_4.229_f082ab1cd1d1-slide-3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211359085197&quot;}*auto_galley_ai_*1747034011425_4.229_f082ab1cd1d1-slide-3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210625139&quot;}*auto_galley_ai_*1747034011425_4.229_f082ab1cd1d1-slide-3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VCG41N109841758&quot;}*auto_galley_ai_*1747034011425_4.229_f082ab1cd1d1-slide-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4.xml><?xml version="1.0" encoding="utf-8"?>
<p:tagLst xmlns:p="http://schemas.openxmlformats.org/presentationml/2006/main">
  <p:tag name="KSO_WM_FIGMA_LIMIT" val=""/>
  <p:tag name="KSO_WM_FIGMA_SLIDE_GROUP" val="38"/>
  <p:tag name="KSO_WM_SLIDE_TYPE" val="text"/>
  <p:tag name="KSO_WM_TEMPLATE_SUBCATEGORY" val="29"/>
  <p:tag name="KSO_WM_TEMPLATE_FIGMA_ID" val="7cba8f96648ba84e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9659ca8c-672d-4e1f-8c50-62df8f0356c2.jpg?Expires=1778570018&amp;AWSAccessKeyId=AKLT9NSy7kh8TIS1UzNqLRY2&amp;Signature=14c6E44I2XQGqBuodeUs78gFFwo%3D&quot;}*auto_ai_ai_*1747034011425_4.229_f082ab1cd1d1-slide-5"/>
</p:tagLst>
</file>

<file path=ppt/tags/tag204.xml><?xml version="1.0" encoding="utf-8"?>
<p:tagLst xmlns:p="http://schemas.openxmlformats.org/presentationml/2006/main">
  <p:tag name="KSO_WM_FIGMA_LIMIT" val=""/>
  <p:tag name="KSO_WM_FIGMA_SLIDE_GROUP" val="60"/>
  <p:tag name="KSO_WM_SLIDE_TYPE" val="text"/>
  <p:tag name="KSO_WM_TEMPLATE_SUBCATEGORY" val="29"/>
  <p:tag name="KSO_WM_TEMPLATE_FIGMA_ID" val="7cba8f96648ba84e"/>
</p:tagLst>
</file>

<file path=ppt/tags/tag20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0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0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20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b916111e-ba42-4df6-ac61-936b6f631602.jpg?Expires=1778570020&amp;AWSAccessKeyId=AKLT9NSy7kh8TIS1UzNqLRY2&amp;Signature=ch708uZ4sfgjbTNusSksUyeMRYo%3D&quot;}*auto_ai_ai_*1747034011425_4.229_f082ab1cd1d1-slide-7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05/daa19fac-d10d-4612-bcb8-9b743d108963.jpg?Expires=1778570022&amp;AWSAccessKeyId=AKLT9NSy7kh8TIS1UzNqLRY2&amp;Signature=QtY00S8hDQxLCqfN4m3C2NUk1Vw%3D&quot;}*auto_ai_ai_*1747034011425_4.229_f082ab1cd1d1-slide-7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a40d71a0-a35b-499c-b18e-2ffdd9833f9d.jpg?Expires=1778570019&amp;AWSAccessKeyId=AKLT9NSy7kh8TIS1UzNqLRY2&amp;Signature=ADB19qCwsJZtv0YKAyDNHNovcxw%3D&quot;}*auto_ai_ai_*1747034011425_4.229_f082ab1cd1d1-slide-7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http://zh-ai-group.ks3-cn-beijing-internal.ksyun.com/image_generate/image_process/production/202505/e6f049da-872d-46b7-b043-2dd55a1661d1.jpg?Expires=1778570019&amp;AWSAccessKeyId=AKLT9NSy7kh8TIS1UzNqLRY2&amp;Signature=JTp7ZvZnVBVG4dcikv4b36q%2Fk84%3D&quot;}*auto_ai_ai_*1747034011425_4.229_f082ab1cd1d1-slide-7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2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  <p:tag name="KSO_WM_TEMPLATE_FIGMA_ID" val="7cba8f96648ba84e"/>
</p:tagLst>
</file>

<file path=ppt/tags/tag22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2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449eeba5-6603-4956-b306-882990a78804.jpg?Expires=1778570018&amp;AWSAccessKeyId=AKLT9NSy7kh8TIS1UzNqLRY2&amp;Signature=OcCa39YixXriIUzTYtzwV4k%2FzrE%3D&quot;}*auto_ai_ai_*1747034011425_4.229_f082ab1cd1d1-slide-9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8.xml><?xml version="1.0" encoding="utf-8"?>
<p:tagLst xmlns:p="http://schemas.openxmlformats.org/presentationml/2006/main">
  <p:tag name="KSO_WM_FIGMA_LIMIT" val=""/>
  <p:tag name="KSO_WM_FIGMA_SLIDE_GROUP" val="42"/>
  <p:tag name="KSO_WM_SLIDE_TYPE" val="text"/>
  <p:tag name="KSO_WM_TEMPLATE_SUBCATEGORY" val="29"/>
  <p:tag name="KSO_WM_TEMPLATE_FIGMA_ID" val="7cba8f96648ba84e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41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42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4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9173d7cf-1bee-4aca-b651-26d3c6c78906.jpg?Expires=1778570020&amp;AWSAccessKeyId=AKLT9NSy7kh8TIS1UzNqLRY2&amp;Signature=uK1aPYJTYfZ9gPxSYSg9cqKMxaU%3D&quot;}*auto_ai_ai_*1747034011425_4.229_f082ab1cd1d1-slide-10"/>
</p:tagLst>
</file>

<file path=ppt/tags/tag254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7cba8f96648ba84e"/>
</p:tagLst>
</file>

<file path=ppt/tags/tag25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7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25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61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6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500f74b9-5072-4f3d-9f46-e91669ebb6ff.jpg?Expires=1778570021&amp;AWSAccessKeyId=AKLT9NSy7kh8TIS1UzNqLRY2&amp;Signature=y%2FpRoUkSQMvwSaBLZEq2iIc05xU%3D&quot;}*auto_ai_ai_*1747034011425_4.229_f082ab1cd1d1-slide-12"/>
</p:tagLst>
</file>

<file path=ppt/tags/tag26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269.xml><?xml version="1.0" encoding="utf-8"?>
<p:tagLst xmlns:p="http://schemas.openxmlformats.org/presentationml/2006/main">
  <p:tag name="KSO_WM_FIGMA_LIMIT" val=""/>
  <p:tag name="KSO_WM_FIGMA_SLIDE_GROUP" val="51"/>
  <p:tag name="KSO_WM_SLIDE_TYPE" val="text"/>
  <p:tag name="KSO_WM_TEMPLATE_SUBCATEGORY" val="29"/>
  <p:tag name="KSO_WM_TEMPLATE_FIGMA_ID" val="7cba8f96648ba84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7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7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73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7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e7c6157b-c433-4348-9ff2-024a974c4386.jpg?Expires=1778570027&amp;AWSAccessKeyId=AKLT9NSy7kh8TIS1UzNqLRY2&amp;Signature=QA%2BPTfqs2OjazVHZX8XJdWYvosk%3D&quot;}*auto_ai_ai_*1747034011425_4.229_f082ab1cd1d1-slide-13"/>
</p:tagLst>
</file>

<file path=ppt/tags/tag27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3.xml><?xml version="1.0" encoding="utf-8"?>
<p:tagLst xmlns:p="http://schemas.openxmlformats.org/presentationml/2006/main">
  <p:tag name="KSO_WM_FIGMA_LIMIT" val=""/>
  <p:tag name="KSO_WM_FIGMA_SLIDE_GROUP" val="61"/>
  <p:tag name="KSO_WM_SLIDE_TYPE" val="text"/>
  <p:tag name="KSO_WM_TEMPLATE_SUBCATEGORY" val="29"/>
  <p:tag name="KSO_WM_TEMPLATE_FIGMA_ID" val="7cba8f96648ba84e"/>
</p:tagLst>
</file>

<file path=ppt/tags/tag28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8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28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08608880&quot;}*auto_galley_ai_*1747034011425_4.229_f082ab1cd1d1-slide-2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441193911&quot;}*auto_galley_ai_*1747034011425_4.229_f082ab1cd1d1-slide-22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356156368&quot;}*auto_galley_ai_*1747034011425_4.229_f082ab1cd1d1-slide-22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1.xml><?xml version="1.0" encoding="utf-8"?>
<p:tagLst xmlns:p="http://schemas.openxmlformats.org/presentationml/2006/main">
  <p:tag name="KSO_WM_FIGMA_LIMIT" val=""/>
  <p:tag name="KSO_WM_FIGMA_SLIDE_GROUP" val="2"/>
  <p:tag name="KSO_WM_SLIDE_TYPE" val="text"/>
  <p:tag name="KSO_WM_TEMPLATE_SUBCATEGORY" val="29"/>
  <p:tag name="KSO_WM_TEMPLATE_FIGMA_ID" val="7cba8f96648ba84e"/>
</p:tagLst>
</file>

<file path=ppt/tags/tag30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0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04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05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30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47189387&quot;}*auto_galley_ai_*1747034011425_4.229_f082ab1cd1d1-slide-23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431959347&quot;}*auto_galley_ai_*1747034011425_4.229_f082ab1cd1d1-slide-23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178230124&quot;}*auto_galley_ai_*1747034011425_4.229_f082ab1cd1d1-slide-23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VCG41N1411049477&quot;}*auto_galley_ai_*1747034011425_4.229_f082ab1cd1d1-slide-23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3.xml><?xml version="1.0" encoding="utf-8"?>
<p:tagLst xmlns:p="http://schemas.openxmlformats.org/presentationml/2006/main">
  <p:tag name="KSO_WM_FIGMA_LIMIT" val=""/>
  <p:tag name="KSO_WM_FIGMA_SLIDE_GROUP" val="48"/>
  <p:tag name="KSO_WM_SLIDE_TYPE" val="text"/>
  <p:tag name="KSO_WM_TEMPLATE_SUBCATEGORY" val="29"/>
  <p:tag name="KSO_WM_TEMPLATE_FIGMA_ID" val="7cba8f96648ba84e"/>
</p:tagLst>
</file>

<file path=ppt/tags/tag32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2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2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2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SUBTYPE" val="d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6.xml><?xml version="1.0" encoding="utf-8"?>
<p:tagLst xmlns:p="http://schemas.openxmlformats.org/presentationml/2006/main">
  <p:tag name="KSO_WM_FIGMA_LIMIT" val=""/>
  <p:tag name="KSO_WM_FIGMA_SLIDE_GROUP" val="27"/>
  <p:tag name="KSO_WM_SLIDE_TYPE" val="text"/>
  <p:tag name="KSO_WM_TEMPLATE_SUBCATEGORY" val="29"/>
  <p:tag name="KSO_WM_TEMPLATE_FIGMA_ID" val="7cba8f96648ba84e"/>
</p:tagLst>
</file>

<file path=ppt/tags/tag34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4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59.xml><?xml version="1.0" encoding="utf-8"?>
<p:tagLst xmlns:p="http://schemas.openxmlformats.org/presentationml/2006/main">
  <p:tag name="KSO_WM_FIGMA_LIMIT" val=""/>
  <p:tag name="KSO_WM_FIGMA_SLIDE_GROUP" val="35"/>
  <p:tag name="KSO_WM_SLIDE_TYPE" val="text"/>
  <p:tag name="KSO_WM_TEMPLATE_SUBCATEGORY" val="29"/>
  <p:tag name="KSO_WM_TEMPLATE_FIGMA_ID" val="7cba8f96648ba84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6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62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7cba8f96648ba84e"/>
</p:tagLst>
</file>

<file path=ppt/tags/tag363.xml><?xml version="1.0" encoding="utf-8"?>
<p:tagLst xmlns:p="http://schemas.openxmlformats.org/presentationml/2006/main">
  <p:tag name="KSO_WM_PRESENTATION_SOURCE" val="WPPAIGeneratePPT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71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72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7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5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8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8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88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89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9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毕业答辩简约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F2F3F5"/>
      </a:lt2>
      <a:accent1>
        <a:srgbClr val="0745AA"/>
      </a:accent1>
      <a:accent2>
        <a:srgbClr val="799AD1"/>
      </a:accent2>
      <a:accent3>
        <a:srgbClr val="00368E"/>
      </a:accent3>
      <a:accent4>
        <a:srgbClr val="478DFF"/>
      </a:accent4>
      <a:accent5>
        <a:srgbClr val="F3F8FF"/>
      </a:accent5>
      <a:accent6>
        <a:srgbClr val="718DE3"/>
      </a:accent6>
      <a:hlink>
        <a:srgbClr val="DDEBFF"/>
      </a:hlink>
      <a:folHlink>
        <a:srgbClr val="75ADFB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1713</Words>
  <Application>WPS 演示</Application>
  <PresentationFormat>宽屏</PresentationFormat>
  <Paragraphs>232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Microsoft YaHei UI</vt:lpstr>
      <vt:lpstr>微软雅黑</vt:lpstr>
      <vt:lpstr>Arial Unicode MS</vt:lpstr>
      <vt:lpstr>Calibri</vt:lpstr>
      <vt:lpstr>WPS</vt:lpstr>
      <vt:lpstr>蓝色毕业答辩简约风主题</vt:lpstr>
      <vt:lpstr>社区老人健康管理系统</vt:lpstr>
      <vt:lpstr>目录</vt:lpstr>
      <vt:lpstr>开发动机</vt:lpstr>
      <vt:lpstr>背景介绍</vt:lpstr>
      <vt:lpstr>解决方案</vt:lpstr>
      <vt:lpstr>系统功能与特点</vt:lpstr>
      <vt:lpstr>健康数据管理功能</vt:lpstr>
      <vt:lpstr>分级权限管理功能</vt:lpstr>
      <vt:lpstr>系统特点概述</vt:lpstr>
      <vt:lpstr>所用技术</vt:lpstr>
      <vt:lpstr>前端技术介绍</vt:lpstr>
      <vt:lpstr>后端技术介绍</vt:lpstr>
      <vt:lpstr>研究意义</vt:lpstr>
      <vt:lpstr>提升早期发现率</vt:lpstr>
      <vt:lpstr>降低疾病风险</vt:lpstr>
      <vt:lpstr>结论与展望</vt:lpstr>
      <vt:lpstr>系统总结</vt:lpstr>
      <vt:lpstr>未来展望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你。。。</cp:lastModifiedBy>
  <cp:revision>168</cp:revision>
  <dcterms:created xsi:type="dcterms:W3CDTF">2019-06-19T02:08:00Z</dcterms:created>
  <dcterms:modified xsi:type="dcterms:W3CDTF">2025-05-13T04:41:03Z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4BC942CA09AD4D8FAB33D147A06F4C62_11</vt:lpwstr>
  </property>
</Properties>
</file>